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8288000" cy="10287000"/>
  <p:notesSz cx="6858000" cy="9144000"/>
  <p:embeddedFontLst>
    <p:embeddedFont>
      <p:font typeface="Tlab 라곰" panose="020B0600000101010101" charset="-127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210 디딤고딕" panose="020B0600000101010101" charset="-127"/>
      <p:regular r:id="rId61"/>
    </p:embeddedFont>
    <p:embeddedFont>
      <p:font typeface="Tlab 라곰 Bold" panose="020B0600000101010101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8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46289" y="2367251"/>
            <a:ext cx="6795423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빡빡이심 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52232" y="4115074"/>
            <a:ext cx="11383536" cy="260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"/>
                <a:ea typeface="Tlab 라곰"/>
                <a:cs typeface="Tlab 라곰"/>
                <a:sym typeface="Tlab 라곰"/>
              </a:rPr>
              <a:t>회사 커뮤니티 운영</a:t>
            </a:r>
          </a:p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latin typeface="Tlab 라곰"/>
                <a:ea typeface="Tlab 라곰"/>
                <a:cs typeface="Tlab 라곰"/>
                <a:sym typeface="Tlab 라곰"/>
              </a:rPr>
              <a:t> DB설계 프로젝트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3899966" y="7709002"/>
            <a:ext cx="9721905" cy="425576"/>
            <a:chOff x="0" y="0"/>
            <a:chExt cx="12962540" cy="567435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85725"/>
              <a:ext cx="6255446" cy="65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284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0352D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이원재, 박연정, 심지수, 박진우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709596" y="-85725"/>
              <a:ext cx="5252944" cy="65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84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0352D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기간 : 240905 ~ 240906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6979346" y="0"/>
              <a:ext cx="0" cy="512010"/>
            </a:xfrm>
            <a:prstGeom prst="line">
              <a:avLst/>
            </a:prstGeom>
            <a:ln w="38100" cap="flat">
              <a:solidFill>
                <a:srgbClr val="40352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012714" y="2859707"/>
            <a:ext cx="12257978" cy="1901367"/>
          </a:xfrm>
          <a:custGeom>
            <a:avLst/>
            <a:gdLst/>
            <a:ahLst/>
            <a:cxnLst/>
            <a:rect l="l" t="t" r="r" b="b"/>
            <a:pathLst>
              <a:path w="12257978" h="1901367">
                <a:moveTo>
                  <a:pt x="0" y="0"/>
                </a:moveTo>
                <a:lnTo>
                  <a:pt x="12257978" y="0"/>
                </a:lnTo>
                <a:lnTo>
                  <a:pt x="12257978" y="1901367"/>
                </a:lnTo>
                <a:lnTo>
                  <a:pt x="0" y="190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017308" y="5437349"/>
            <a:ext cx="12253383" cy="3786636"/>
          </a:xfrm>
          <a:custGeom>
            <a:avLst/>
            <a:gdLst/>
            <a:ahLst/>
            <a:cxnLst/>
            <a:rect l="l" t="t" r="r" b="b"/>
            <a:pathLst>
              <a:path w="12253383" h="3786636">
                <a:moveTo>
                  <a:pt x="0" y="0"/>
                </a:moveTo>
                <a:lnTo>
                  <a:pt x="12253384" y="0"/>
                </a:lnTo>
                <a:lnTo>
                  <a:pt x="12253384" y="3786636"/>
                </a:lnTo>
                <a:lnTo>
                  <a:pt x="0" y="3786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2554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카테고리 테이블 (category)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8290" y="4865849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봉사 테이블 (bongsa)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717907" y="3581305"/>
            <a:ext cx="7294424" cy="2560938"/>
          </a:xfrm>
          <a:custGeom>
            <a:avLst/>
            <a:gdLst/>
            <a:ahLst/>
            <a:cxnLst/>
            <a:rect l="l" t="t" r="r" b="b"/>
            <a:pathLst>
              <a:path w="7294424" h="2560938">
                <a:moveTo>
                  <a:pt x="0" y="0"/>
                </a:moveTo>
                <a:lnTo>
                  <a:pt x="7294424" y="0"/>
                </a:lnTo>
                <a:lnTo>
                  <a:pt x="7294424" y="2560938"/>
                </a:lnTo>
                <a:lnTo>
                  <a:pt x="0" y="2560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273077" y="3581305"/>
            <a:ext cx="7297016" cy="4951936"/>
          </a:xfrm>
          <a:custGeom>
            <a:avLst/>
            <a:gdLst/>
            <a:ahLst/>
            <a:cxnLst/>
            <a:rect l="l" t="t" r="r" b="b"/>
            <a:pathLst>
              <a:path w="7297016" h="4951936">
                <a:moveTo>
                  <a:pt x="0" y="0"/>
                </a:moveTo>
                <a:lnTo>
                  <a:pt x="7297016" y="0"/>
                </a:lnTo>
                <a:lnTo>
                  <a:pt x="7297016" y="4951936"/>
                </a:lnTo>
                <a:lnTo>
                  <a:pt x="0" y="4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17907" y="2695480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카테고리 테이블 (category)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73077" y="2695480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봉사 테이블 (bongsa)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877838" y="2823115"/>
            <a:ext cx="10532323" cy="3017072"/>
          </a:xfrm>
          <a:custGeom>
            <a:avLst/>
            <a:gdLst/>
            <a:ahLst/>
            <a:cxnLst/>
            <a:rect l="l" t="t" r="r" b="b"/>
            <a:pathLst>
              <a:path w="10532323" h="3017072">
                <a:moveTo>
                  <a:pt x="0" y="0"/>
                </a:moveTo>
                <a:lnTo>
                  <a:pt x="10532324" y="0"/>
                </a:lnTo>
                <a:lnTo>
                  <a:pt x="10532324" y="3017072"/>
                </a:lnTo>
                <a:lnTo>
                  <a:pt x="0" y="301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801827" y="6293577"/>
            <a:ext cx="10684346" cy="2825765"/>
          </a:xfrm>
          <a:custGeom>
            <a:avLst/>
            <a:gdLst/>
            <a:ahLst/>
            <a:cxnLst/>
            <a:rect l="l" t="t" r="r" b="b"/>
            <a:pathLst>
              <a:path w="10684346" h="2825765">
                <a:moveTo>
                  <a:pt x="0" y="0"/>
                </a:moveTo>
                <a:lnTo>
                  <a:pt x="10684346" y="0"/>
                </a:lnTo>
                <a:lnTo>
                  <a:pt x="10684346" y="2825764"/>
                </a:lnTo>
                <a:lnTo>
                  <a:pt x="0" y="2825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2554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칭찬 테이블 (good)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8290" y="5725887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자유게시판 테이블 (free)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717907" y="3657505"/>
            <a:ext cx="7345710" cy="4889697"/>
          </a:xfrm>
          <a:custGeom>
            <a:avLst/>
            <a:gdLst/>
            <a:ahLst/>
            <a:cxnLst/>
            <a:rect l="l" t="t" r="r" b="b"/>
            <a:pathLst>
              <a:path w="7345710" h="4889697">
                <a:moveTo>
                  <a:pt x="0" y="0"/>
                </a:moveTo>
                <a:lnTo>
                  <a:pt x="7345710" y="0"/>
                </a:lnTo>
                <a:lnTo>
                  <a:pt x="7345710" y="4889697"/>
                </a:lnTo>
                <a:lnTo>
                  <a:pt x="0" y="488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444741" y="3657505"/>
            <a:ext cx="7125352" cy="4240506"/>
          </a:xfrm>
          <a:custGeom>
            <a:avLst/>
            <a:gdLst/>
            <a:ahLst/>
            <a:cxnLst/>
            <a:rect l="l" t="t" r="r" b="b"/>
            <a:pathLst>
              <a:path w="7125352" h="4240506">
                <a:moveTo>
                  <a:pt x="0" y="0"/>
                </a:moveTo>
                <a:lnTo>
                  <a:pt x="7125352" y="0"/>
                </a:lnTo>
                <a:lnTo>
                  <a:pt x="7125352" y="4240506"/>
                </a:lnTo>
                <a:lnTo>
                  <a:pt x="0" y="4240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17907" y="2737390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칭찬 테이블 (good)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44741" y="2737390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자유게시판 테이블 (free)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525655" y="2823115"/>
            <a:ext cx="11236690" cy="2933429"/>
          </a:xfrm>
          <a:custGeom>
            <a:avLst/>
            <a:gdLst/>
            <a:ahLst/>
            <a:cxnLst/>
            <a:rect l="l" t="t" r="r" b="b"/>
            <a:pathLst>
              <a:path w="11236690" h="2933429">
                <a:moveTo>
                  <a:pt x="0" y="0"/>
                </a:moveTo>
                <a:lnTo>
                  <a:pt x="11236690" y="0"/>
                </a:lnTo>
                <a:lnTo>
                  <a:pt x="11236690" y="2933429"/>
                </a:lnTo>
                <a:lnTo>
                  <a:pt x="0" y="293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015011" y="6293577"/>
            <a:ext cx="12257978" cy="2644919"/>
          </a:xfrm>
          <a:custGeom>
            <a:avLst/>
            <a:gdLst/>
            <a:ahLst/>
            <a:cxnLst/>
            <a:rect l="l" t="t" r="r" b="b"/>
            <a:pathLst>
              <a:path w="12257978" h="2644919">
                <a:moveTo>
                  <a:pt x="0" y="0"/>
                </a:moveTo>
                <a:lnTo>
                  <a:pt x="12257978" y="0"/>
                </a:lnTo>
                <a:lnTo>
                  <a:pt x="12257978" y="2644919"/>
                </a:lnTo>
                <a:lnTo>
                  <a:pt x="0" y="264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2554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 테이블 (plus)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8290" y="568406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익명 테이블 (noname)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386483" y="3849910"/>
            <a:ext cx="7117566" cy="4203372"/>
          </a:xfrm>
          <a:custGeom>
            <a:avLst/>
            <a:gdLst/>
            <a:ahLst/>
            <a:cxnLst/>
            <a:rect l="l" t="t" r="r" b="b"/>
            <a:pathLst>
              <a:path w="7117566" h="4203372">
                <a:moveTo>
                  <a:pt x="0" y="0"/>
                </a:moveTo>
                <a:lnTo>
                  <a:pt x="7117566" y="0"/>
                </a:lnTo>
                <a:lnTo>
                  <a:pt x="7117566" y="4203372"/>
                </a:lnTo>
                <a:lnTo>
                  <a:pt x="0" y="420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732193" y="3849910"/>
            <a:ext cx="8226474" cy="3694015"/>
          </a:xfrm>
          <a:custGeom>
            <a:avLst/>
            <a:gdLst/>
            <a:ahLst/>
            <a:cxnLst/>
            <a:rect l="l" t="t" r="r" b="b"/>
            <a:pathLst>
              <a:path w="8226474" h="3694015">
                <a:moveTo>
                  <a:pt x="0" y="0"/>
                </a:moveTo>
                <a:lnTo>
                  <a:pt x="8226474" y="0"/>
                </a:lnTo>
                <a:lnTo>
                  <a:pt x="8226474" y="3694015"/>
                </a:lnTo>
                <a:lnTo>
                  <a:pt x="0" y="3694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48431" y="28993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 테이블 (plus)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732193" y="28993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익명 테이블 (noname)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865427" y="5346322"/>
            <a:ext cx="8557146" cy="3786936"/>
          </a:xfrm>
          <a:custGeom>
            <a:avLst/>
            <a:gdLst/>
            <a:ahLst/>
            <a:cxnLst/>
            <a:rect l="l" t="t" r="r" b="b"/>
            <a:pathLst>
              <a:path w="8557146" h="3786936">
                <a:moveTo>
                  <a:pt x="0" y="0"/>
                </a:moveTo>
                <a:lnTo>
                  <a:pt x="8557146" y="0"/>
                </a:lnTo>
                <a:lnTo>
                  <a:pt x="8557146" y="3786936"/>
                </a:lnTo>
                <a:lnTo>
                  <a:pt x="0" y="378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995655" y="3013615"/>
            <a:ext cx="12296690" cy="2142207"/>
          </a:xfrm>
          <a:custGeom>
            <a:avLst/>
            <a:gdLst/>
            <a:ahLst/>
            <a:cxnLst/>
            <a:rect l="l" t="t" r="r" b="b"/>
            <a:pathLst>
              <a:path w="12296690" h="2142207">
                <a:moveTo>
                  <a:pt x="0" y="0"/>
                </a:moveTo>
                <a:lnTo>
                  <a:pt x="12296690" y="0"/>
                </a:lnTo>
                <a:lnTo>
                  <a:pt x="12296690" y="2142207"/>
                </a:lnTo>
                <a:lnTo>
                  <a:pt x="0" y="2142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4459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봉사참여명단 테이블 (bongsa_checklist)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994929" y="2918365"/>
            <a:ext cx="5041450" cy="6268426"/>
          </a:xfrm>
          <a:custGeom>
            <a:avLst/>
            <a:gdLst/>
            <a:ahLst/>
            <a:cxnLst/>
            <a:rect l="l" t="t" r="r" b="b"/>
            <a:pathLst>
              <a:path w="5041450" h="6268426">
                <a:moveTo>
                  <a:pt x="0" y="0"/>
                </a:moveTo>
                <a:lnTo>
                  <a:pt x="5041451" y="0"/>
                </a:lnTo>
                <a:lnTo>
                  <a:pt x="5041451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7699651" y="2918365"/>
            <a:ext cx="8700851" cy="5661681"/>
          </a:xfrm>
          <a:custGeom>
            <a:avLst/>
            <a:gdLst/>
            <a:ahLst/>
            <a:cxnLst/>
            <a:rect l="l" t="t" r="r" b="b"/>
            <a:pathLst>
              <a:path w="8700851" h="5661681">
                <a:moveTo>
                  <a:pt x="0" y="0"/>
                </a:moveTo>
                <a:lnTo>
                  <a:pt x="8700851" y="0"/>
                </a:lnTo>
                <a:lnTo>
                  <a:pt x="8700851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 (데이터 추가)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94929" y="22554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 테이블 (member)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99651" y="225542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회사명단 테이블 (company)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2624615" y="2823115"/>
            <a:ext cx="5968128" cy="3485588"/>
          </a:xfrm>
          <a:custGeom>
            <a:avLst/>
            <a:gdLst/>
            <a:ahLst/>
            <a:cxnLst/>
            <a:rect l="l" t="t" r="r" b="b"/>
            <a:pathLst>
              <a:path w="5968128" h="3485588">
                <a:moveTo>
                  <a:pt x="0" y="0"/>
                </a:moveTo>
                <a:lnTo>
                  <a:pt x="5968128" y="0"/>
                </a:lnTo>
                <a:lnTo>
                  <a:pt x="5968128" y="3485587"/>
                </a:lnTo>
                <a:lnTo>
                  <a:pt x="0" y="348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224634" y="2823115"/>
            <a:ext cx="6438751" cy="6281304"/>
          </a:xfrm>
          <a:custGeom>
            <a:avLst/>
            <a:gdLst/>
            <a:ahLst/>
            <a:cxnLst/>
            <a:rect l="l" t="t" r="r" b="b"/>
            <a:pathLst>
              <a:path w="6438751" h="6281304">
                <a:moveTo>
                  <a:pt x="0" y="0"/>
                </a:moveTo>
                <a:lnTo>
                  <a:pt x="6438751" y="0"/>
                </a:lnTo>
                <a:lnTo>
                  <a:pt x="6438751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 (데이터 추가)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24615" y="216017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카테고리 테이블 (category)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24634" y="216017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봉사 테이블 (bongsa)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458703" y="3276505"/>
            <a:ext cx="7826268" cy="4437683"/>
          </a:xfrm>
          <a:custGeom>
            <a:avLst/>
            <a:gdLst/>
            <a:ahLst/>
            <a:cxnLst/>
            <a:rect l="l" t="t" r="r" b="b"/>
            <a:pathLst>
              <a:path w="7826268" h="4437683">
                <a:moveTo>
                  <a:pt x="0" y="0"/>
                </a:moveTo>
                <a:lnTo>
                  <a:pt x="7826267" y="0"/>
                </a:lnTo>
                <a:lnTo>
                  <a:pt x="7826267" y="4437682"/>
                </a:lnTo>
                <a:lnTo>
                  <a:pt x="0" y="4437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483588" y="3276505"/>
            <a:ext cx="7345710" cy="5654810"/>
          </a:xfrm>
          <a:custGeom>
            <a:avLst/>
            <a:gdLst/>
            <a:ahLst/>
            <a:cxnLst/>
            <a:rect l="l" t="t" r="r" b="b"/>
            <a:pathLst>
              <a:path w="7345710" h="5654810">
                <a:moveTo>
                  <a:pt x="0" y="0"/>
                </a:moveTo>
                <a:lnTo>
                  <a:pt x="7345709" y="0"/>
                </a:lnTo>
                <a:lnTo>
                  <a:pt x="7345709" y="5654810"/>
                </a:lnTo>
                <a:lnTo>
                  <a:pt x="0" y="565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 (데이터 추가)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8703" y="25183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칭찬 테이블 (good)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83588" y="25183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자유게시판 테이블 (free)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22476" y="1910150"/>
            <a:ext cx="739955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목차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957319" y="3944398"/>
            <a:ext cx="5818774" cy="852248"/>
            <a:chOff x="0" y="0"/>
            <a:chExt cx="2724474" cy="3990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1907" y="3944398"/>
            <a:ext cx="5818774" cy="852248"/>
            <a:chOff x="0" y="0"/>
            <a:chExt cx="2724474" cy="3990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957319" y="5296518"/>
            <a:ext cx="5818774" cy="852248"/>
            <a:chOff x="0" y="0"/>
            <a:chExt cx="2724474" cy="399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1907" y="5296518"/>
            <a:ext cx="5818774" cy="852248"/>
            <a:chOff x="0" y="0"/>
            <a:chExt cx="2724474" cy="39904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57319" y="6644066"/>
            <a:ext cx="5818774" cy="852248"/>
            <a:chOff x="0" y="0"/>
            <a:chExt cx="2724474" cy="3990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11907" y="6644066"/>
            <a:ext cx="5818774" cy="852248"/>
            <a:chOff x="0" y="0"/>
            <a:chExt cx="2724474" cy="39904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24474" cy="399040"/>
            </a:xfrm>
            <a:custGeom>
              <a:avLst/>
              <a:gdLst/>
              <a:ahLst/>
              <a:cxnLst/>
              <a:rect l="l" t="t" r="r" b="b"/>
              <a:pathLst>
                <a:path w="2724474" h="399040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246288" y="401581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소개 및 목표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00877" y="4025336"/>
            <a:ext cx="4298870" cy="58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6"/>
              </a:lnSpc>
              <a:spcBef>
                <a:spcPct val="0"/>
              </a:spcBef>
            </a:pPr>
            <a:r>
              <a:rPr lang="en-US" sz="32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(테이블명세서)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246288" y="536793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요구사항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800877" y="5367931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246288" y="6715478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개념적 설계 (ERD)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800877" y="6715478"/>
            <a:ext cx="4298870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243607" y="4015811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798196" y="4015811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243607" y="5365645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798196" y="5365645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243607" y="6720266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798196" y="6720266"/>
            <a:ext cx="636438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519978" y="3414865"/>
            <a:ext cx="7534457" cy="4721446"/>
          </a:xfrm>
          <a:custGeom>
            <a:avLst/>
            <a:gdLst/>
            <a:ahLst/>
            <a:cxnLst/>
            <a:rect l="l" t="t" r="r" b="b"/>
            <a:pathLst>
              <a:path w="7534457" h="4721446">
                <a:moveTo>
                  <a:pt x="0" y="0"/>
                </a:moveTo>
                <a:lnTo>
                  <a:pt x="7534458" y="0"/>
                </a:lnTo>
                <a:lnTo>
                  <a:pt x="7534458" y="4721446"/>
                </a:lnTo>
                <a:lnTo>
                  <a:pt x="0" y="4721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243183" y="3414865"/>
            <a:ext cx="7543889" cy="5249979"/>
          </a:xfrm>
          <a:custGeom>
            <a:avLst/>
            <a:gdLst/>
            <a:ahLst/>
            <a:cxnLst/>
            <a:rect l="l" t="t" r="r" b="b"/>
            <a:pathLst>
              <a:path w="7543889" h="5249979">
                <a:moveTo>
                  <a:pt x="0" y="0"/>
                </a:moveTo>
                <a:lnTo>
                  <a:pt x="7543889" y="0"/>
                </a:lnTo>
                <a:lnTo>
                  <a:pt x="7543889" y="5249979"/>
                </a:lnTo>
                <a:lnTo>
                  <a:pt x="0" y="5249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 (데이터 추가)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19978" y="26719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 테이블 (plus)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43183" y="267191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익명 테이블 (noname)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6979292" y="3215421"/>
            <a:ext cx="4329416" cy="5625724"/>
          </a:xfrm>
          <a:custGeom>
            <a:avLst/>
            <a:gdLst/>
            <a:ahLst/>
            <a:cxnLst/>
            <a:rect l="l" t="t" r="r" b="b"/>
            <a:pathLst>
              <a:path w="4329416" h="5625724">
                <a:moveTo>
                  <a:pt x="0" y="0"/>
                </a:moveTo>
                <a:lnTo>
                  <a:pt x="4329416" y="0"/>
                </a:lnTo>
                <a:lnTo>
                  <a:pt x="4329416" y="5625723"/>
                </a:lnTo>
                <a:lnTo>
                  <a:pt x="0" y="5625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물리적 설계 (데이터 추가)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61635" y="249194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봉사참여명단 테이블 (bongsa_checklist)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9144000" y="2485968"/>
            <a:ext cx="6356101" cy="6612482"/>
          </a:xfrm>
          <a:custGeom>
            <a:avLst/>
            <a:gdLst/>
            <a:ahLst/>
            <a:cxnLst/>
            <a:rect l="l" t="t" r="r" b="b"/>
            <a:pathLst>
              <a:path w="6356101" h="6612482">
                <a:moveTo>
                  <a:pt x="0" y="0"/>
                </a:moveTo>
                <a:lnTo>
                  <a:pt x="6356101" y="0"/>
                </a:lnTo>
                <a:lnTo>
                  <a:pt x="6356101" y="6612482"/>
                </a:lnTo>
                <a:lnTo>
                  <a:pt x="0" y="6612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38333" y="4270114"/>
            <a:ext cx="6028805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가입한 멤버가 일반 회원인지 회사 사람인지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company 테이블을 JOIN하여 확인한다. (회사 사람)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9390304" y="2891963"/>
            <a:ext cx="6547688" cy="5732139"/>
          </a:xfrm>
          <a:custGeom>
            <a:avLst/>
            <a:gdLst/>
            <a:ahLst/>
            <a:cxnLst/>
            <a:rect l="l" t="t" r="r" b="b"/>
            <a:pathLst>
              <a:path w="6547688" h="5732139">
                <a:moveTo>
                  <a:pt x="0" y="0"/>
                </a:moveTo>
                <a:lnTo>
                  <a:pt x="6547687" y="0"/>
                </a:lnTo>
                <a:lnTo>
                  <a:pt x="6547687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15539" y="4235937"/>
            <a:ext cx="6028805" cy="411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가입한 멤버가 일반 회원인지 회사 사람인지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company 테이블을 JOIN했을 때 company테이블의 주민번호(jumin)가 null인 사람을 확인한다. (일반 회원)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7757211" y="2619324"/>
            <a:ext cx="8893266" cy="6133287"/>
          </a:xfrm>
          <a:custGeom>
            <a:avLst/>
            <a:gdLst/>
            <a:ahLst/>
            <a:cxnLst/>
            <a:rect l="l" t="t" r="r" b="b"/>
            <a:pathLst>
              <a:path w="8893266" h="6133287">
                <a:moveTo>
                  <a:pt x="0" y="0"/>
                </a:moveTo>
                <a:lnTo>
                  <a:pt x="8893266" y="0"/>
                </a:lnTo>
                <a:lnTo>
                  <a:pt x="8893266" y="6133287"/>
                </a:lnTo>
                <a:lnTo>
                  <a:pt x="0" y="613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8473" y="2982773"/>
            <a:ext cx="5895694" cy="52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회사 사람 중 임원을 제외한 사람들은 현재 일을 기준으로 몇개월 동안 근무했는지 확인할 수 있으며, 5년 근속 근무 시 ‘선물 지급 대상‘ 여부를 표시한다.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company 테이블의 사번(YYMM)과 현재일(SYSDATE)을 비교하여 근속 개월 수를 확인할 수 있다.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7927576" y="2511920"/>
            <a:ext cx="8855393" cy="6348095"/>
          </a:xfrm>
          <a:custGeom>
            <a:avLst/>
            <a:gdLst/>
            <a:ahLst/>
            <a:cxnLst/>
            <a:rect l="l" t="t" r="r" b="b"/>
            <a:pathLst>
              <a:path w="8855393" h="6348095">
                <a:moveTo>
                  <a:pt x="0" y="0"/>
                </a:moveTo>
                <a:lnTo>
                  <a:pt x="8855394" y="0"/>
                </a:lnTo>
                <a:lnTo>
                  <a:pt x="8855394" y="6348095"/>
                </a:lnTo>
                <a:lnTo>
                  <a:pt x="0" y="6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8473" y="2982773"/>
            <a:ext cx="5895694" cy="52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회사 사람 중 임원을 제외한 사람들은 현재 일을 기준으로 몇개월 동안 근무했는지 확인할 수 있으며, 5년 근속 근무 시 ‘선물 지급 대상‘ 여부를 표시한다.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근속 개월 수를 구한 뒤 해당 회사 사람이 5년 이상 근무했을 경우 선물 지급 대상 여부를 부여한다.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145864" y="3077699"/>
            <a:ext cx="4591632" cy="5186499"/>
          </a:xfrm>
          <a:custGeom>
            <a:avLst/>
            <a:gdLst/>
            <a:ahLst/>
            <a:cxnLst/>
            <a:rect l="l" t="t" r="r" b="b"/>
            <a:pathLst>
              <a:path w="4591632" h="5186499">
                <a:moveTo>
                  <a:pt x="0" y="0"/>
                </a:moveTo>
                <a:lnTo>
                  <a:pt x="4591632" y="0"/>
                </a:lnTo>
                <a:lnTo>
                  <a:pt x="4591632" y="5186499"/>
                </a:lnTo>
                <a:lnTo>
                  <a:pt x="0" y="5186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50504" y="3853578"/>
            <a:ext cx="5895694" cy="352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3. 회사 내 각 부서의 인원들은 몇 명인지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company테이블의 부서(team)를 기준으로 GROUP BY절을 사용해 부서별 인원을 확인할 수 있다.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340324" y="4194715"/>
            <a:ext cx="9607352" cy="4731621"/>
          </a:xfrm>
          <a:custGeom>
            <a:avLst/>
            <a:gdLst/>
            <a:ahLst/>
            <a:cxnLst/>
            <a:rect l="l" t="t" r="r" b="b"/>
            <a:pathLst>
              <a:path w="9607352" h="4731621">
                <a:moveTo>
                  <a:pt x="0" y="0"/>
                </a:moveTo>
                <a:lnTo>
                  <a:pt x="9607352" y="0"/>
                </a:lnTo>
                <a:lnTo>
                  <a:pt x="9607352" y="4731621"/>
                </a:lnTo>
                <a:lnTo>
                  <a:pt x="0" y="473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60132" y="2255425"/>
            <a:ext cx="13567736" cy="17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4. 봉사 게시판에 작성된 글들 중 일정 공지인 게시글이 무엇인지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bongsa테이블의 신청여부(sub)가 ‘Y’가 아닌 경우를 조회하여 확인할 수 있다.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635078" y="3181819"/>
            <a:ext cx="5008298" cy="5008298"/>
          </a:xfrm>
          <a:custGeom>
            <a:avLst/>
            <a:gdLst/>
            <a:ahLst/>
            <a:cxnLst/>
            <a:rect l="l" t="t" r="r" b="b"/>
            <a:pathLst>
              <a:path w="5008298" h="5008298">
                <a:moveTo>
                  <a:pt x="0" y="0"/>
                </a:moveTo>
                <a:lnTo>
                  <a:pt x="5008298" y="0"/>
                </a:lnTo>
                <a:lnTo>
                  <a:pt x="5008298" y="5008298"/>
                </a:lnTo>
                <a:lnTo>
                  <a:pt x="0" y="500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44624" y="3278048"/>
            <a:ext cx="7724144" cy="470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5. 칭찬 게시글을 작성한 사람 중 똑같은 사람이 똑같은 사람을 2번 이상 칭찬한 사람은 누구인지 확인할 수 있다. (중복 여부 확인)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good테이블의 신청자(name)과 신청받은 사람의 사번(num)을 GROUP BY절로 그룹화한 뒤 COUNT함수를 이용해 한 사람이 중복된 사람을 추천한 경우를 확인할 수 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721357" y="2580122"/>
            <a:ext cx="4690140" cy="6177684"/>
          </a:xfrm>
          <a:custGeom>
            <a:avLst/>
            <a:gdLst/>
            <a:ahLst/>
            <a:cxnLst/>
            <a:rect l="l" t="t" r="r" b="b"/>
            <a:pathLst>
              <a:path w="4690140" h="6177684">
                <a:moveTo>
                  <a:pt x="0" y="0"/>
                </a:moveTo>
                <a:lnTo>
                  <a:pt x="4690140" y="0"/>
                </a:lnTo>
                <a:lnTo>
                  <a:pt x="4690140" y="6177685"/>
                </a:lnTo>
                <a:lnTo>
                  <a:pt x="0" y="6177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05876" y="3851594"/>
            <a:ext cx="7724144" cy="352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6. 칭찬을 받은 사람이 회사 사람이 칭찬을 받은 경우를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good테이블을  JOIN하여 추천받은 사람(gname)이 회사 사람인 경우 몇 번 칭찬을 받았는지 확인할 수 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957304" y="2864095"/>
            <a:ext cx="5483768" cy="2891030"/>
            <a:chOff x="0" y="0"/>
            <a:chExt cx="908225" cy="47881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2471" y="0"/>
                  </a:moveTo>
                  <a:lnTo>
                    <a:pt x="875753" y="0"/>
                  </a:lnTo>
                  <a:cubicBezTo>
                    <a:pt x="893687" y="0"/>
                    <a:pt x="908225" y="14538"/>
                    <a:pt x="908225" y="32471"/>
                  </a:cubicBezTo>
                  <a:lnTo>
                    <a:pt x="908225" y="446343"/>
                  </a:lnTo>
                  <a:cubicBezTo>
                    <a:pt x="908225" y="464276"/>
                    <a:pt x="893687" y="478814"/>
                    <a:pt x="875753" y="478814"/>
                  </a:cubicBezTo>
                  <a:lnTo>
                    <a:pt x="32471" y="478814"/>
                  </a:lnTo>
                  <a:cubicBezTo>
                    <a:pt x="14538" y="478814"/>
                    <a:pt x="0" y="464276"/>
                    <a:pt x="0" y="446343"/>
                  </a:cubicBezTo>
                  <a:lnTo>
                    <a:pt x="0" y="32471"/>
                  </a:lnTo>
                  <a:cubicBezTo>
                    <a:pt x="0" y="14538"/>
                    <a:pt x="14538" y="0"/>
                    <a:pt x="32471" y="0"/>
                  </a:cubicBezTo>
                  <a:close/>
                </a:path>
              </a:pathLst>
            </a:custGeom>
            <a:blipFill>
              <a:blip r:embed="rId4"/>
              <a:stretch>
                <a:fillRect l="-1213" r="-1213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846928" y="2864095"/>
            <a:ext cx="5483768" cy="2891030"/>
            <a:chOff x="0" y="0"/>
            <a:chExt cx="908225" cy="47881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8225" cy="478814"/>
            </a:xfrm>
            <a:custGeom>
              <a:avLst/>
              <a:gdLst/>
              <a:ahLst/>
              <a:cxnLst/>
              <a:rect l="l" t="t" r="r" b="b"/>
              <a:pathLst>
                <a:path w="908225" h="478814">
                  <a:moveTo>
                    <a:pt x="32471" y="0"/>
                  </a:moveTo>
                  <a:lnTo>
                    <a:pt x="875753" y="0"/>
                  </a:lnTo>
                  <a:cubicBezTo>
                    <a:pt x="893687" y="0"/>
                    <a:pt x="908225" y="14538"/>
                    <a:pt x="908225" y="32471"/>
                  </a:cubicBezTo>
                  <a:lnTo>
                    <a:pt x="908225" y="446343"/>
                  </a:lnTo>
                  <a:cubicBezTo>
                    <a:pt x="908225" y="464276"/>
                    <a:pt x="893687" y="478814"/>
                    <a:pt x="875753" y="478814"/>
                  </a:cubicBezTo>
                  <a:lnTo>
                    <a:pt x="32471" y="478814"/>
                  </a:lnTo>
                  <a:cubicBezTo>
                    <a:pt x="14538" y="478814"/>
                    <a:pt x="0" y="464276"/>
                    <a:pt x="0" y="446343"/>
                  </a:cubicBezTo>
                  <a:lnTo>
                    <a:pt x="0" y="32471"/>
                  </a:lnTo>
                  <a:cubicBezTo>
                    <a:pt x="0" y="14538"/>
                    <a:pt x="14538" y="0"/>
                    <a:pt x="32471" y="0"/>
                  </a:cubicBezTo>
                  <a:close/>
                </a:path>
              </a:pathLst>
            </a:custGeom>
            <a:blipFill>
              <a:blip r:embed="rId5"/>
              <a:stretch>
                <a:fillRect l="-2719" r="-271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1999410" y="1406492"/>
            <a:ext cx="739955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소개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57304" y="6008074"/>
            <a:ext cx="12373392" cy="273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처음 사용하는 DBMS인 MariaDB와 이를 사용할 관리 도구인 DBeaver를 활용한 DB설계</a:t>
            </a:r>
          </a:p>
          <a:p>
            <a:pPr marL="604519" lvl="1" indent="-302260" algn="just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회사 내 커뮤니티 운영</a:t>
            </a:r>
          </a:p>
          <a:p>
            <a:pPr marL="604519" lvl="1" indent="-302260" algn="just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회사 내 활동(봉사,칭찬)에 따른 상호작용</a:t>
            </a:r>
          </a:p>
          <a:p>
            <a:pPr marL="604519" lvl="1" indent="-302260" algn="just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 등급에 따른 게시글 조회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862285" y="3042129"/>
            <a:ext cx="4612134" cy="5253671"/>
          </a:xfrm>
          <a:custGeom>
            <a:avLst/>
            <a:gdLst/>
            <a:ahLst/>
            <a:cxnLst/>
            <a:rect l="l" t="t" r="r" b="b"/>
            <a:pathLst>
              <a:path w="4612134" h="5253671">
                <a:moveTo>
                  <a:pt x="0" y="0"/>
                </a:moveTo>
                <a:lnTo>
                  <a:pt x="4612134" y="0"/>
                </a:lnTo>
                <a:lnTo>
                  <a:pt x="4612134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13581" y="3261044"/>
            <a:ext cx="7724144" cy="470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7. 칭찬을 받은 사람이 회사 사람이며, 가장 많은 칭찬을 받은 사람을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good테이블을  JOIN하여 추천받은 사람(gname)이 회사 사람인 경우 몇 번 칭찬을 받았는지 확인하고, MAX함수를 이용하여 칭찬을 가장 많이 받은 사람을 확인할 수 있다.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505348" y="2724677"/>
            <a:ext cx="5316295" cy="6014138"/>
          </a:xfrm>
          <a:custGeom>
            <a:avLst/>
            <a:gdLst/>
            <a:ahLst/>
            <a:cxnLst/>
            <a:rect l="l" t="t" r="r" b="b"/>
            <a:pathLst>
              <a:path w="5316295" h="6014138">
                <a:moveTo>
                  <a:pt x="0" y="0"/>
                </a:moveTo>
                <a:lnTo>
                  <a:pt x="5316295" y="0"/>
                </a:lnTo>
                <a:lnTo>
                  <a:pt x="5316295" y="6014139"/>
                </a:lnTo>
                <a:lnTo>
                  <a:pt x="0" y="6014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66357" y="2733277"/>
            <a:ext cx="7724144" cy="58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8. 자유 게시판에 작성된 글이 일반 회원이 작성한 글인지 회사 사람이 작성한 글인지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company, free, member 3개의 테이블을 JOIN한다.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서브쿼리를 이용해 free, member테이블에서 아이디(id)가 같은 경우를 찾아낸 뒤 company테이블의 주민번호(jumin)와 같고, 회사 명단에 이름(name)이 없는 경우를 찾아낸다. (일반 회원)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906194" y="2498165"/>
            <a:ext cx="4696014" cy="6583407"/>
          </a:xfrm>
          <a:custGeom>
            <a:avLst/>
            <a:gdLst/>
            <a:ahLst/>
            <a:cxnLst/>
            <a:rect l="l" t="t" r="r" b="b"/>
            <a:pathLst>
              <a:path w="4696014" h="6583407">
                <a:moveTo>
                  <a:pt x="0" y="0"/>
                </a:moveTo>
                <a:lnTo>
                  <a:pt x="4696014" y="0"/>
                </a:lnTo>
                <a:lnTo>
                  <a:pt x="4696014" y="6583406"/>
                </a:lnTo>
                <a:lnTo>
                  <a:pt x="0" y="658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85792" y="2791398"/>
            <a:ext cx="7724144" cy="58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8. 자유 게시판에 작성된 글이 일반 회원이 작성한 글인지 회사 사람이 작성한 글인지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company, free, member 3개의 테이블을 JOIN한다.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서브쿼리를 이용해 free, member테이블에서 아이디(id)가 같은 경우를 찾아낸 뒤 company테이블의 주민번호(jumin)와 같고, 회사 명단에 이름(name)이 있는 경우를 찾아낸다. (회사 사람)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9730751" y="2728663"/>
            <a:ext cx="6734634" cy="6069600"/>
          </a:xfrm>
          <a:custGeom>
            <a:avLst/>
            <a:gdLst/>
            <a:ahLst/>
            <a:cxnLst/>
            <a:rect l="l" t="t" r="r" b="b"/>
            <a:pathLst>
              <a:path w="6734634" h="6069600">
                <a:moveTo>
                  <a:pt x="0" y="0"/>
                </a:moveTo>
                <a:lnTo>
                  <a:pt x="6734634" y="0"/>
                </a:lnTo>
                <a:lnTo>
                  <a:pt x="6734634" y="6069600"/>
                </a:lnTo>
                <a:lnTo>
                  <a:pt x="0" y="606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22615" y="2469718"/>
            <a:ext cx="7724144" cy="64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9. 건의사항에 작성된 글을 확인할 때, 작성한 본인과 사장님만 해당 게시글을 누가 작성했는지 확인할 수 있고, 다른 사람들은 확인하지 못하도록 한다.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 plus테이블을 JOIN한다.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서브쿼리를 이용해 plus테이블의 아이디(id)가 작성된 회원인 경우를 찾아낸 뒤  member테이블의 아이디(id)와 같은 경우를 찾아낸다.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사장님일 경우에도 작성자가 작성한 글을 확인할 수 있게 한다.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1437005" y="2277210"/>
            <a:ext cx="3690444" cy="6981090"/>
          </a:xfrm>
          <a:custGeom>
            <a:avLst/>
            <a:gdLst/>
            <a:ahLst/>
            <a:cxnLst/>
            <a:rect l="l" t="t" r="r" b="b"/>
            <a:pathLst>
              <a:path w="3690444" h="6981090">
                <a:moveTo>
                  <a:pt x="0" y="0"/>
                </a:moveTo>
                <a:lnTo>
                  <a:pt x="3690444" y="0"/>
                </a:lnTo>
                <a:lnTo>
                  <a:pt x="3690444" y="6981090"/>
                </a:lnTo>
                <a:lnTo>
                  <a:pt x="0" y="6981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60551" y="3950385"/>
            <a:ext cx="7724144" cy="352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10. 건의사항과 익명 게시판의 게시글 작성 권한은 회사 사람에게만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company테이블을 JOIN하여 유일한 값인 주민번호(jumin)가 같은 경우의 사람을 찾아낸다.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9902019" y="2734459"/>
            <a:ext cx="6392319" cy="6027845"/>
          </a:xfrm>
          <a:custGeom>
            <a:avLst/>
            <a:gdLst/>
            <a:ahLst/>
            <a:cxnLst/>
            <a:rect l="l" t="t" r="r" b="b"/>
            <a:pathLst>
              <a:path w="6392319" h="6027845">
                <a:moveTo>
                  <a:pt x="0" y="0"/>
                </a:moveTo>
                <a:lnTo>
                  <a:pt x="6392319" y="0"/>
                </a:lnTo>
                <a:lnTo>
                  <a:pt x="6392319" y="6027844"/>
                </a:lnTo>
                <a:lnTo>
                  <a:pt x="0" y="602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93662" y="3045186"/>
            <a:ext cx="7530405" cy="52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11. 봉사 게시판에서 봉사 참여 신청을 했으며, 봉사 참여를 한 사람을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member, bongsa, bongsa_checklist 3개의 테이블을 JOIN한다. 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bongsa테이블의 아이디(id)가 member, bongsa_checklist 테이블의 아이디(id)가 같은 경우를 찾아낸 뒤 bongsa, bongsa_checklist의 아이디(id)가 있는 경우만 확인한다.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9379854" y="3198234"/>
            <a:ext cx="7427799" cy="5140819"/>
          </a:xfrm>
          <a:custGeom>
            <a:avLst/>
            <a:gdLst/>
            <a:ahLst/>
            <a:cxnLst/>
            <a:rect l="l" t="t" r="r" b="b"/>
            <a:pathLst>
              <a:path w="7427799" h="5140819">
                <a:moveTo>
                  <a:pt x="0" y="0"/>
                </a:moveTo>
                <a:lnTo>
                  <a:pt x="7427800" y="0"/>
                </a:lnTo>
                <a:lnTo>
                  <a:pt x="7427800" y="5140819"/>
                </a:lnTo>
                <a:lnTo>
                  <a:pt x="0" y="514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80346" y="3951273"/>
            <a:ext cx="7530405" cy="352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12. 봉사에 참여한 사람이 일반 회원인지 회사 사람인지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bongsa_checklist테이블을 JOIN하여 아이디(id)가 같으며, 등급(grade)가 ‘일반’인 경우만 확인한다. (일반 회원)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836139" y="2521937"/>
            <a:ext cx="4784620" cy="6493413"/>
          </a:xfrm>
          <a:custGeom>
            <a:avLst/>
            <a:gdLst/>
            <a:ahLst/>
            <a:cxnLst/>
            <a:rect l="l" t="t" r="r" b="b"/>
            <a:pathLst>
              <a:path w="4784620" h="6493413">
                <a:moveTo>
                  <a:pt x="0" y="0"/>
                </a:moveTo>
                <a:lnTo>
                  <a:pt x="4784620" y="0"/>
                </a:lnTo>
                <a:lnTo>
                  <a:pt x="4784620" y="6493413"/>
                </a:lnTo>
                <a:lnTo>
                  <a:pt x="0" y="6493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67241" y="3951273"/>
            <a:ext cx="7530405" cy="352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12. 봉사에 참여한 사람이 일반 회원인지 회사 사람인지 확인할 수 있다.</a:t>
            </a:r>
          </a:p>
          <a:p>
            <a:pPr algn="just">
              <a:lnSpc>
                <a:spcPts val="4680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member테이블과 bongsa_checklist테이블을 JOIN하여 아이디(id)가 같으며, 등급(grade)가 ‘일반’이 아닌 경우만 확인한다. (회사 사람)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2037215" y="2465315"/>
            <a:ext cx="3696918" cy="6528897"/>
          </a:xfrm>
          <a:custGeom>
            <a:avLst/>
            <a:gdLst/>
            <a:ahLst/>
            <a:cxnLst/>
            <a:rect l="l" t="t" r="r" b="b"/>
            <a:pathLst>
              <a:path w="3696918" h="6528897">
                <a:moveTo>
                  <a:pt x="0" y="0"/>
                </a:moveTo>
                <a:lnTo>
                  <a:pt x="3696918" y="0"/>
                </a:lnTo>
                <a:lnTo>
                  <a:pt x="3696918" y="6528897"/>
                </a:lnTo>
                <a:lnTo>
                  <a:pt x="0" y="652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53867" y="2341150"/>
            <a:ext cx="8952154" cy="667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6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13. 봉사 게시판에서 봉사 참여 신청을 했으나 봉사 참여를 하지 않은 사람을 확인할 수 있고, 그 중 불참 횟수가 2회가 넘어가는 사람을 확인할 수 있다.</a:t>
            </a:r>
          </a:p>
          <a:p>
            <a:pPr algn="just">
              <a:lnSpc>
                <a:spcPts val="4056"/>
              </a:lnSpc>
            </a:pPr>
            <a:endParaRPr lang="en-US" sz="26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056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bongsa테이블과 bongsa_checklist테이블을 JOIN하는데, bongsa테이블의 참여여부(sub)가 null값이 아닌(신청:Y) 사람의  아이디(id)와 bongsa_checklist테이블의 아이디(id)가 같은 경우와 bongsa테이블과 bongsa_checklist의 번호가 일치하는지 확인하고, 이후 GROUP BY절을 이용해 bongsa테이블의 이름,봉사명,봉사일을 기준으로 찾아낸다. (여기까지 서브쿼리)</a:t>
            </a:r>
          </a:p>
          <a:p>
            <a:pPr algn="just">
              <a:lnSpc>
                <a:spcPts val="4056"/>
              </a:lnSpc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 서브쿼리의 name을 기준으로 COUNT함수를 사용해 불참횟수를 알아낸다.</a:t>
            </a:r>
          </a:p>
          <a:p>
            <a:pPr algn="just">
              <a:lnSpc>
                <a:spcPts val="4056"/>
              </a:lnSpc>
              <a:spcBef>
                <a:spcPct val="0"/>
              </a:spcBef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그리고 이것을 하나의 논리적인 테이블(VIEW)로 만든다.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2091107" y="3937129"/>
            <a:ext cx="8099705" cy="330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13. 봉사 게시판에서 봉사 참여 신청을 했으나 봉사 참여를 하지 않은 사람을 확인할 수 있고, 그 중 불참 횟수가 2회가 넘어가는 사람을 확인할 수 있다.</a:t>
            </a:r>
          </a:p>
          <a:p>
            <a:pPr algn="just">
              <a:lnSpc>
                <a:spcPts val="4056"/>
              </a:lnSpc>
            </a:pPr>
            <a:endParaRPr lang="en-US" sz="30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056"/>
              </a:lnSpc>
              <a:spcBef>
                <a:spcPct val="0"/>
              </a:spcBef>
            </a:pPr>
            <a:r>
              <a:rPr lang="en-US" sz="26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생성된 VIEW에서 불참횟수가 2이상인 사람을 찾아낸다.</a:t>
            </a:r>
          </a:p>
        </p:txBody>
      </p:sp>
      <p:sp>
        <p:nvSpPr>
          <p:cNvPr id="32" name="Freeform 32"/>
          <p:cNvSpPr/>
          <p:nvPr/>
        </p:nvSpPr>
        <p:spPr>
          <a:xfrm>
            <a:off x="10539542" y="3346472"/>
            <a:ext cx="5657351" cy="4596598"/>
          </a:xfrm>
          <a:custGeom>
            <a:avLst/>
            <a:gdLst/>
            <a:ahLst/>
            <a:cxnLst/>
            <a:rect l="l" t="t" r="r" b="b"/>
            <a:pathLst>
              <a:path w="5657351" h="4596598">
                <a:moveTo>
                  <a:pt x="0" y="0"/>
                </a:moveTo>
                <a:lnTo>
                  <a:pt x="5657351" y="0"/>
                </a:lnTo>
                <a:lnTo>
                  <a:pt x="5657351" y="4596598"/>
                </a:lnTo>
                <a:lnTo>
                  <a:pt x="0" y="459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59308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651880" y="3741587"/>
            <a:ext cx="3991418" cy="852248"/>
            <a:chOff x="0" y="0"/>
            <a:chExt cx="5321891" cy="113633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5321891" cy="1136330"/>
              <a:chOff x="0" y="0"/>
              <a:chExt cx="1868867" cy="3990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149192"/>
              <a:ext cx="5317360" cy="65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회원가입 등급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4732385" y="499811"/>
              <a:ext cx="136709" cy="13670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52797" y="499811"/>
              <a:ext cx="136709" cy="13670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2651880" y="5038056"/>
            <a:ext cx="3991418" cy="2549408"/>
            <a:chOff x="0" y="0"/>
            <a:chExt cx="5321891" cy="3399211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5321891" cy="3399211"/>
              <a:chOff x="0" y="0"/>
              <a:chExt cx="1868867" cy="119368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407454" y="408439"/>
              <a:ext cx="4502451" cy="2506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0"/>
                </a:lnSpc>
              </a:pPr>
              <a:r>
                <a:rPr lang="en-US" sz="2600">
                  <a:solidFill>
                    <a:srgbClr val="40352D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회원가입 시 회사 명단에 따른 등급 부여, 일반 멤버와 회사 멤버 별로 조회(JOIN)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116150" y="5038056"/>
            <a:ext cx="3991418" cy="2549408"/>
            <a:chOff x="0" y="0"/>
            <a:chExt cx="5321891" cy="3399211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5321891" cy="3399211"/>
              <a:chOff x="0" y="0"/>
              <a:chExt cx="1868867" cy="119368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409720" y="408439"/>
              <a:ext cx="4502451" cy="1871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7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352D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카테고리의 공개 여부와 멤버 및 등급에 따른 게시글 조회(JOIN)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583819" y="5038056"/>
            <a:ext cx="3991418" cy="2549408"/>
            <a:chOff x="0" y="0"/>
            <a:chExt cx="5321891" cy="3399211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5321891" cy="3399211"/>
              <a:chOff x="0" y="0"/>
              <a:chExt cx="1868867" cy="119368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868867" cy="1193687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1193687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1137438"/>
                    </a:lnTo>
                    <a:cubicBezTo>
                      <a:pt x="1868867" y="1168503"/>
                      <a:pt x="1843683" y="1193687"/>
                      <a:pt x="1812617" y="1193687"/>
                    </a:cubicBezTo>
                    <a:lnTo>
                      <a:pt x="56250" y="1193687"/>
                    </a:lnTo>
                    <a:cubicBezTo>
                      <a:pt x="41331" y="1193687"/>
                      <a:pt x="27024" y="1187761"/>
                      <a:pt x="16475" y="1177212"/>
                    </a:cubicBezTo>
                    <a:cubicBezTo>
                      <a:pt x="5926" y="1166663"/>
                      <a:pt x="0" y="1152356"/>
                      <a:pt x="0" y="1137438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19050"/>
                <a:ext cx="1868867" cy="1212737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409720" y="408439"/>
              <a:ext cx="4502451" cy="2506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77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40352D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회사 내 활동인 봉사와 칭찬 수가 제일 많은 이달의 사원의 월급 상승(TRIGGER)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999410" y="1406492"/>
            <a:ext cx="739955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목표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1644701" y="3741587"/>
            <a:ext cx="3991418" cy="852248"/>
            <a:chOff x="0" y="0"/>
            <a:chExt cx="5321891" cy="1136330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5321891" cy="1136330"/>
              <a:chOff x="0" y="0"/>
              <a:chExt cx="1868867" cy="39904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0" y="149192"/>
              <a:ext cx="5317360" cy="65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월급 상승</a:t>
              </a:r>
            </a:p>
          </p:txBody>
        </p:sp>
        <p:grpSp>
          <p:nvGrpSpPr>
            <p:cNvPr id="62" name="Group 62"/>
            <p:cNvGrpSpPr/>
            <p:nvPr/>
          </p:nvGrpSpPr>
          <p:grpSpPr>
            <a:xfrm>
              <a:off x="4732385" y="499811"/>
              <a:ext cx="136709" cy="136709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452797" y="499811"/>
              <a:ext cx="136709" cy="136709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</p:grpSp>
      <p:grpSp>
        <p:nvGrpSpPr>
          <p:cNvPr id="68" name="Group 68"/>
          <p:cNvGrpSpPr/>
          <p:nvPr/>
        </p:nvGrpSpPr>
        <p:grpSpPr>
          <a:xfrm>
            <a:off x="7148458" y="3741587"/>
            <a:ext cx="3991418" cy="852248"/>
            <a:chOff x="0" y="0"/>
            <a:chExt cx="5321891" cy="1136330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5321891" cy="1136330"/>
              <a:chOff x="0" y="0"/>
              <a:chExt cx="1868867" cy="39904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868867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1868867" h="399040">
                    <a:moveTo>
                      <a:pt x="56250" y="0"/>
                    </a:moveTo>
                    <a:lnTo>
                      <a:pt x="1812617" y="0"/>
                    </a:lnTo>
                    <a:cubicBezTo>
                      <a:pt x="1827536" y="0"/>
                      <a:pt x="1841843" y="5926"/>
                      <a:pt x="1852392" y="16475"/>
                    </a:cubicBezTo>
                    <a:cubicBezTo>
                      <a:pt x="1862941" y="27024"/>
                      <a:pt x="1868867" y="41331"/>
                      <a:pt x="1868867" y="56250"/>
                    </a:cubicBezTo>
                    <a:lnTo>
                      <a:pt x="1868867" y="342791"/>
                    </a:lnTo>
                    <a:cubicBezTo>
                      <a:pt x="1868867" y="357709"/>
                      <a:pt x="1862941" y="372016"/>
                      <a:pt x="1852392" y="382565"/>
                    </a:cubicBezTo>
                    <a:cubicBezTo>
                      <a:pt x="1841843" y="393114"/>
                      <a:pt x="1827536" y="399040"/>
                      <a:pt x="1812617" y="399040"/>
                    </a:cubicBezTo>
                    <a:lnTo>
                      <a:pt x="56250" y="399040"/>
                    </a:lnTo>
                    <a:cubicBezTo>
                      <a:pt x="41331" y="399040"/>
                      <a:pt x="27024" y="393114"/>
                      <a:pt x="16475" y="382565"/>
                    </a:cubicBezTo>
                    <a:cubicBezTo>
                      <a:pt x="5926" y="372016"/>
                      <a:pt x="0" y="357709"/>
                      <a:pt x="0" y="342791"/>
                    </a:cubicBezTo>
                    <a:lnTo>
                      <a:pt x="0" y="56250"/>
                    </a:lnTo>
                    <a:cubicBezTo>
                      <a:pt x="0" y="41331"/>
                      <a:pt x="5926" y="27024"/>
                      <a:pt x="16475" y="16475"/>
                    </a:cubicBezTo>
                    <a:cubicBezTo>
                      <a:pt x="27024" y="5926"/>
                      <a:pt x="41331" y="0"/>
                      <a:pt x="56250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19050"/>
                <a:ext cx="1868867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0" y="149192"/>
              <a:ext cx="5317360" cy="65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4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게시글 공개, 비공개</a:t>
              </a:r>
            </a:p>
          </p:txBody>
        </p:sp>
        <p:grpSp>
          <p:nvGrpSpPr>
            <p:cNvPr id="73" name="Group 73"/>
            <p:cNvGrpSpPr/>
            <p:nvPr/>
          </p:nvGrpSpPr>
          <p:grpSpPr>
            <a:xfrm>
              <a:off x="4732385" y="499811"/>
              <a:ext cx="136709" cy="136709"/>
              <a:chOff x="0" y="0"/>
              <a:chExt cx="812800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452797" y="499811"/>
              <a:ext cx="136709" cy="136709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7245350" y="3963067"/>
            <a:ext cx="9210048" cy="4668106"/>
          </a:xfrm>
          <a:custGeom>
            <a:avLst/>
            <a:gdLst/>
            <a:ahLst/>
            <a:cxnLst/>
            <a:rect l="l" t="t" r="r" b="b"/>
            <a:pathLst>
              <a:path w="9210048" h="4668106">
                <a:moveTo>
                  <a:pt x="0" y="0"/>
                </a:moveTo>
                <a:lnTo>
                  <a:pt x="9210048" y="0"/>
                </a:lnTo>
                <a:lnTo>
                  <a:pt x="9210048" y="4668106"/>
                </a:lnTo>
                <a:lnTo>
                  <a:pt x="0" y="466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6670" y="2274475"/>
            <a:ext cx="14698727" cy="328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member테이블에 신규 회원의 </a:t>
            </a: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정보를 추가한다.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　(아이린, 조이 추가)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8921999" y="3117475"/>
            <a:ext cx="6953614" cy="5718200"/>
          </a:xfrm>
          <a:custGeom>
            <a:avLst/>
            <a:gdLst/>
            <a:ahLst/>
            <a:cxnLst/>
            <a:rect l="l" t="t" r="r" b="b"/>
            <a:pathLst>
              <a:path w="6953614" h="5718200">
                <a:moveTo>
                  <a:pt x="0" y="0"/>
                </a:moveTo>
                <a:lnTo>
                  <a:pt x="6953614" y="0"/>
                </a:lnTo>
                <a:lnTo>
                  <a:pt x="6953614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6670" y="2274475"/>
            <a:ext cx="14698727" cy="328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둘 중 한명이 회사 사람임을 확인할 수 </a:t>
            </a: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있도록 company테이블에 아이린을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추가한다.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291273" y="5143500"/>
            <a:ext cx="9705453" cy="3906597"/>
          </a:xfrm>
          <a:custGeom>
            <a:avLst/>
            <a:gdLst/>
            <a:ahLst/>
            <a:cxnLst/>
            <a:rect l="l" t="t" r="r" b="b"/>
            <a:pathLst>
              <a:path w="9705453" h="3906597">
                <a:moveTo>
                  <a:pt x="0" y="0"/>
                </a:moveTo>
                <a:lnTo>
                  <a:pt x="9705454" y="0"/>
                </a:lnTo>
                <a:lnTo>
                  <a:pt x="9705454" y="3906597"/>
                </a:lnTo>
                <a:lnTo>
                  <a:pt x="0" y="390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6670" y="2274475"/>
            <a:ext cx="14698727" cy="328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신규 가입 시 등급(grade)가 null이므로 grade가 null인 회원의 정보(member테이블)와 company테이블을 JOIN한다. 주민번호(jumin)를 기준으로 JOIN하여 신규 가입한 회원의 정보들을 알아낸다.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603357" y="4861084"/>
            <a:ext cx="11081287" cy="3553048"/>
          </a:xfrm>
          <a:custGeom>
            <a:avLst/>
            <a:gdLst/>
            <a:ahLst/>
            <a:cxnLst/>
            <a:rect l="l" t="t" r="r" b="b"/>
            <a:pathLst>
              <a:path w="11081287" h="3553048">
                <a:moveTo>
                  <a:pt x="0" y="0"/>
                </a:moveTo>
                <a:lnTo>
                  <a:pt x="11081286" y="0"/>
                </a:lnTo>
                <a:lnTo>
                  <a:pt x="11081286" y="3553047"/>
                </a:lnTo>
                <a:lnTo>
                  <a:pt x="0" y="355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6670" y="2274475"/>
            <a:ext cx="14698727" cy="217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그렇게 알아낸 신규 가입한 회원의 정보들 하나의 논리적인 테이블(VIEW)로 만든다.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7367287" y="4725467"/>
            <a:ext cx="9283189" cy="3998671"/>
          </a:xfrm>
          <a:custGeom>
            <a:avLst/>
            <a:gdLst/>
            <a:ahLst/>
            <a:cxnLst/>
            <a:rect l="l" t="t" r="r" b="b"/>
            <a:pathLst>
              <a:path w="9283189" h="3998671">
                <a:moveTo>
                  <a:pt x="0" y="0"/>
                </a:moveTo>
                <a:lnTo>
                  <a:pt x="9283190" y="0"/>
                </a:lnTo>
                <a:lnTo>
                  <a:pt x="9283190" y="3998671"/>
                </a:lnTo>
                <a:lnTo>
                  <a:pt x="0" y="399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6670" y="2274475"/>
            <a:ext cx="14698727" cy="549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생성된 VIEW의 직급이 null인 경우에는 </a:t>
            </a: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grade를 ‘일반’으로 적용하고, </a:t>
            </a: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아닌 경우에는 직급에 있는 </a:t>
            </a: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데이터 값을 반환한다.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　이후 신규 가입한 회원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(아이린,조이)의 정보를 확인한다.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0046050" y="2369725"/>
            <a:ext cx="6320217" cy="6618077"/>
          </a:xfrm>
          <a:custGeom>
            <a:avLst/>
            <a:gdLst/>
            <a:ahLst/>
            <a:cxnLst/>
            <a:rect l="l" t="t" r="r" b="b"/>
            <a:pathLst>
              <a:path w="6320217" h="6618077">
                <a:moveTo>
                  <a:pt x="0" y="0"/>
                </a:moveTo>
                <a:lnTo>
                  <a:pt x="6320217" y="0"/>
                </a:lnTo>
                <a:lnTo>
                  <a:pt x="6320217" y="6618077"/>
                </a:lnTo>
                <a:lnTo>
                  <a:pt x="0" y="6618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21733" y="2885271"/>
            <a:ext cx="7859761" cy="549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15. 게시판의 공개 여부에 따라 게시글의 내용이 보이거나 안보이도록 할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각 카테고리에 있는 공개 여부가 ‘Y’ 또는 ‘N’일 경우의 게시글 정보 표시를 확인할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비공개의 경우의 카테고리(건의사항)와 게시판의 카테고리가 일치하고, 카테고리의 공개여부가 ‘N’일 때 작성내용,이름,아이디,제목의 내용을 ‘*’로 표시하고, 공개여부를 표시한다.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615647" y="5420473"/>
            <a:ext cx="9056705" cy="2933346"/>
          </a:xfrm>
          <a:custGeom>
            <a:avLst/>
            <a:gdLst/>
            <a:ahLst/>
            <a:cxnLst/>
            <a:rect l="l" t="t" r="r" b="b"/>
            <a:pathLst>
              <a:path w="9056705" h="2933346">
                <a:moveTo>
                  <a:pt x="0" y="0"/>
                </a:moveTo>
                <a:lnTo>
                  <a:pt x="9056706" y="0"/>
                </a:lnTo>
                <a:lnTo>
                  <a:pt x="9056706" y="2933346"/>
                </a:lnTo>
                <a:lnTo>
                  <a:pt x="0" y="2933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21733" y="2885271"/>
            <a:ext cx="14728744" cy="217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칭찬을 받은 횟수와 봉사를 참여한 횟수가 가장 많은 사람의 정보를 저장할 이달의 사원 테이블을 생성한다. (good_person)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321509" y="5622984"/>
            <a:ext cx="9644982" cy="2838305"/>
          </a:xfrm>
          <a:custGeom>
            <a:avLst/>
            <a:gdLst/>
            <a:ahLst/>
            <a:cxnLst/>
            <a:rect l="l" t="t" r="r" b="b"/>
            <a:pathLst>
              <a:path w="9644982" h="2838305">
                <a:moveTo>
                  <a:pt x="0" y="0"/>
                </a:moveTo>
                <a:lnTo>
                  <a:pt x="9644982" y="0"/>
                </a:lnTo>
                <a:lnTo>
                  <a:pt x="9644982" y="2838305"/>
                </a:lnTo>
                <a:lnTo>
                  <a:pt x="0" y="2838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21733" y="2885271"/>
            <a:ext cx="14728744" cy="217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good_person테이블에 데이터가 추가될 때 해당 회사 사람의 월급이 20% 상승하도록 하는 트리거(TRIGGER)를 만든다.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1138936" y="2369725"/>
            <a:ext cx="4247856" cy="6704638"/>
          </a:xfrm>
          <a:custGeom>
            <a:avLst/>
            <a:gdLst/>
            <a:ahLst/>
            <a:cxnLst/>
            <a:rect l="l" t="t" r="r" b="b"/>
            <a:pathLst>
              <a:path w="4247856" h="6704638">
                <a:moveTo>
                  <a:pt x="0" y="0"/>
                </a:moveTo>
                <a:lnTo>
                  <a:pt x="4247856" y="0"/>
                </a:lnTo>
                <a:lnTo>
                  <a:pt x="4247856" y="6704638"/>
                </a:lnTo>
                <a:lnTo>
                  <a:pt x="0" y="67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99228" y="2440110"/>
            <a:ext cx="8761600" cy="4939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member테이블의 회원 이름(name)과 good테이블의 칭찬을 받은 사람의 이름(gname)을 JOIN하고, 이름(name)을 기준으로 GROUP BY절을 이용해 해당 사람의 이름과 칭찬받은 횟수를 COUNT함수를 이용해 알아낸다.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이후 찾아낸 정보를 VIEW로 생성한다. (good_man)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999228" y="2440110"/>
            <a:ext cx="8761600" cy="4939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bongsa_checklist테이블을 참고하여 아이디(id)를 기준으로 사번(num)이 존재하는 사람이 봉사를 몇 번 참여했는지 찾아내고, 찾아낸 값을 company테이블과 JOIN하여 해당 사번(num)의 사람의 정보와 봉사 참여 횟수를 알아낸다.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이후 찾아낸 정보를 VIEW로 생성한다. (bongsa_man)</a:t>
            </a:r>
          </a:p>
        </p:txBody>
      </p:sp>
      <p:sp>
        <p:nvSpPr>
          <p:cNvPr id="32" name="Freeform 32"/>
          <p:cNvSpPr/>
          <p:nvPr/>
        </p:nvSpPr>
        <p:spPr>
          <a:xfrm>
            <a:off x="11441925" y="2369725"/>
            <a:ext cx="4585351" cy="6518548"/>
          </a:xfrm>
          <a:custGeom>
            <a:avLst/>
            <a:gdLst/>
            <a:ahLst/>
            <a:cxnLst/>
            <a:rect l="l" t="t" r="r" b="b"/>
            <a:pathLst>
              <a:path w="4585351" h="6518548">
                <a:moveTo>
                  <a:pt x="0" y="0"/>
                </a:moveTo>
                <a:lnTo>
                  <a:pt x="4585351" y="0"/>
                </a:lnTo>
                <a:lnTo>
                  <a:pt x="4585351" y="6518547"/>
                </a:lnTo>
                <a:lnTo>
                  <a:pt x="0" y="651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60073" y="1086861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47048" y="13345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요구사항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1647054" y="2288811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729664" y="2460359"/>
            <a:ext cx="14691419" cy="647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가입한 멤버가 일반 회원인지 회사 사람인지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회사 사람 중 임원을 제외한 사람들은 현재 일을 기준으로 몇개월 동안 근무했는지 확인할 수 있으며, 5년 근속 근무 시 ‘선물 지급 대상‘ 여부를 표시한다.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3. 회사 내 각 부서의 인원들은 몇 명인지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4. 봉사 게시판에 작성된 글들 중 일정 공지인 게시글이 무엇인지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5. 칭찬 게시글을 작성한 사람 중 똑같은 사람이 똑같은 사람을 2번 이상 칭찬한 사람은 누구인지 확인할 수 있다. (중복 여부 확인)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6. 칭찬을 받은 사람이 회사 사람이 칭찬을 받은 경우를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7. 칭찬을 받은 사람이 회사 사람이며, 가장 많은 칭찬을 받은 사람을 확인할 수 있다.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8. 자유 게시판에 작성된 글이 일반 회원이 작성한 글인지 회사 사람이 작성한 글인지 확인할 수 있다.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999228" y="2440110"/>
            <a:ext cx="8761600" cy="438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생성된 각 VIEW(good_man, bongsa_man)를 이름(name)을 기준으로 JOIN하여 횟수를 더하고 각 회원의 칭찬+봉사 총 횟수를 알아낸다.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이후 찾아낸 정보를 VIEW로 생성한다. (best_man_month)</a:t>
            </a:r>
          </a:p>
        </p:txBody>
      </p:sp>
      <p:sp>
        <p:nvSpPr>
          <p:cNvPr id="32" name="Freeform 32"/>
          <p:cNvSpPr/>
          <p:nvPr/>
        </p:nvSpPr>
        <p:spPr>
          <a:xfrm>
            <a:off x="11525153" y="2369725"/>
            <a:ext cx="4177452" cy="6432537"/>
          </a:xfrm>
          <a:custGeom>
            <a:avLst/>
            <a:gdLst/>
            <a:ahLst/>
            <a:cxnLst/>
            <a:rect l="l" t="t" r="r" b="b"/>
            <a:pathLst>
              <a:path w="4177452" h="6432537">
                <a:moveTo>
                  <a:pt x="0" y="0"/>
                </a:moveTo>
                <a:lnTo>
                  <a:pt x="4177452" y="0"/>
                </a:lnTo>
                <a:lnTo>
                  <a:pt x="4177452" y="6432536"/>
                </a:lnTo>
                <a:lnTo>
                  <a:pt x="0" y="643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851756" y="4807644"/>
            <a:ext cx="10584487" cy="4130095"/>
          </a:xfrm>
          <a:custGeom>
            <a:avLst/>
            <a:gdLst/>
            <a:ahLst/>
            <a:cxnLst/>
            <a:rect l="l" t="t" r="r" b="b"/>
            <a:pathLst>
              <a:path w="10584487" h="4130095">
                <a:moveTo>
                  <a:pt x="0" y="0"/>
                </a:moveTo>
                <a:lnTo>
                  <a:pt x="10584488" y="0"/>
                </a:lnTo>
                <a:lnTo>
                  <a:pt x="10584488" y="4130095"/>
                </a:lnTo>
                <a:lnTo>
                  <a:pt x="0" y="413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999228" y="2440110"/>
            <a:ext cx="14535005" cy="217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company테이블의 name과 best_man_month뷰의 총 횟수가 가장 높은 사람의 이름이 같은 사람의 정보를 찾아낸다.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90734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4080187" y="4274950"/>
            <a:ext cx="10127625" cy="4753474"/>
          </a:xfrm>
          <a:custGeom>
            <a:avLst/>
            <a:gdLst/>
            <a:ahLst/>
            <a:cxnLst/>
            <a:rect l="l" t="t" r="r" b="b"/>
            <a:pathLst>
              <a:path w="10127625" h="4753474">
                <a:moveTo>
                  <a:pt x="0" y="0"/>
                </a:moveTo>
                <a:lnTo>
                  <a:pt x="10127626" y="0"/>
                </a:lnTo>
                <a:lnTo>
                  <a:pt x="10127626" y="4753474"/>
                </a:lnTo>
                <a:lnTo>
                  <a:pt x="0" y="475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999228" y="2440110"/>
            <a:ext cx="14535005" cy="272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  <a:p>
            <a:pPr algn="just">
              <a:lnSpc>
                <a:spcPts val="4368"/>
              </a:lnSpc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4368"/>
              </a:lnSpc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→ 찾아낸 사람의 정보를 good_person에 추가(INSERT)하여 트리거(TRIGGER)가 작동하는지 확인한다.</a:t>
            </a:r>
          </a:p>
          <a:p>
            <a:pPr algn="just">
              <a:lnSpc>
                <a:spcPts val="4368"/>
              </a:lnSpc>
              <a:spcBef>
                <a:spcPct val="0"/>
              </a:spcBef>
            </a:pPr>
            <a:endParaRPr lang="en-US" sz="2800">
              <a:solidFill>
                <a:srgbClr val="40352D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요구사항 테스트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705289"/>
            <a:ext cx="6795423" cy="852248"/>
            <a:chOff x="0" y="0"/>
            <a:chExt cx="9060564" cy="113633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9060564" cy="1136330"/>
              <a:chOff x="0" y="0"/>
              <a:chExt cx="3181762" cy="39904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181762" cy="399040"/>
              </a:xfrm>
              <a:custGeom>
                <a:avLst/>
                <a:gdLst/>
                <a:ahLst/>
                <a:cxnLst/>
                <a:rect l="l" t="t" r="r" b="b"/>
                <a:pathLst>
                  <a:path w="3181762" h="399040">
                    <a:moveTo>
                      <a:pt x="33039" y="0"/>
                    </a:moveTo>
                    <a:lnTo>
                      <a:pt x="3148723" y="0"/>
                    </a:lnTo>
                    <a:cubicBezTo>
                      <a:pt x="3157485" y="0"/>
                      <a:pt x="3165889" y="3481"/>
                      <a:pt x="3172085" y="9677"/>
                    </a:cubicBezTo>
                    <a:cubicBezTo>
                      <a:pt x="3178281" y="15873"/>
                      <a:pt x="3181762" y="24277"/>
                      <a:pt x="3181762" y="33039"/>
                    </a:cubicBezTo>
                    <a:lnTo>
                      <a:pt x="3181762" y="366001"/>
                    </a:lnTo>
                    <a:cubicBezTo>
                      <a:pt x="3181762" y="384248"/>
                      <a:pt x="3166970" y="399040"/>
                      <a:pt x="3148723" y="399040"/>
                    </a:cubicBezTo>
                    <a:lnTo>
                      <a:pt x="33039" y="399040"/>
                    </a:lnTo>
                    <a:cubicBezTo>
                      <a:pt x="14792" y="399040"/>
                      <a:pt x="0" y="384248"/>
                      <a:pt x="0" y="366001"/>
                    </a:cubicBezTo>
                    <a:lnTo>
                      <a:pt x="0" y="33039"/>
                    </a:lnTo>
                    <a:cubicBezTo>
                      <a:pt x="0" y="24277"/>
                      <a:pt x="3481" y="15873"/>
                      <a:pt x="9677" y="9677"/>
                    </a:cubicBezTo>
                    <a:cubicBezTo>
                      <a:pt x="15873" y="3481"/>
                      <a:pt x="24277" y="0"/>
                      <a:pt x="33039" y="0"/>
                    </a:cubicBezTo>
                    <a:close/>
                  </a:path>
                </a:pathLst>
              </a:custGeom>
              <a:solidFill>
                <a:srgbClr val="C9DFDD"/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3181762" cy="418090"/>
              </a:xfrm>
              <a:prstGeom prst="rect">
                <a:avLst/>
              </a:prstGeom>
            </p:spPr>
            <p:txBody>
              <a:bodyPr lIns="28575" tIns="28575" rIns="28575" bIns="28575" rtlCol="0" anchor="ctr"/>
              <a:lstStyle/>
              <a:p>
                <a:pPr marL="0" lvl="0" indent="0" algn="ctr">
                  <a:lnSpc>
                    <a:spcPts val="14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8507953" y="499811"/>
              <a:ext cx="136709" cy="13670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415902" y="499811"/>
              <a:ext cx="136709" cy="13670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352D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4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959011" y="100843"/>
              <a:ext cx="7142542" cy="77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  <a:ea typeface="Tlab 라곰 Bold"/>
                  <a:cs typeface="Tlab 라곰 Bold"/>
                  <a:sym typeface="Tlab 라곰 Bold"/>
                </a:rPr>
                <a:t>Q &amp; A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52232" y="4577083"/>
            <a:ext cx="11383536" cy="133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10099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질문과 답변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936185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46289" y="2317812"/>
            <a:ext cx="6795423" cy="852248"/>
            <a:chOff x="0" y="0"/>
            <a:chExt cx="3181762" cy="3990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81762" cy="399040"/>
            </a:xfrm>
            <a:custGeom>
              <a:avLst/>
              <a:gdLst/>
              <a:ahLst/>
              <a:cxnLst/>
              <a:rect l="l" t="t" r="r" b="b"/>
              <a:pathLst>
                <a:path w="3181762" h="399040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27253" y="2692670"/>
            <a:ext cx="102532" cy="102532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58215" y="2692670"/>
            <a:ext cx="102532" cy="10253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6465547" y="2367251"/>
            <a:ext cx="5356906" cy="60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빡빡이심 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452232" y="4702774"/>
            <a:ext cx="11383536" cy="133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99"/>
              </a:lnSpc>
              <a:spcBef>
                <a:spcPct val="0"/>
              </a:spcBef>
            </a:pPr>
            <a:r>
              <a:rPr lang="en-US" sz="10099" u="none" strike="noStrike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감사합니다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806296" y="7657453"/>
            <a:ext cx="4691584" cy="511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이원재, 박연정, 심지수, 박진우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60073" y="1086861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47048" y="13345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프로젝트 요구사항</a:t>
            </a:r>
          </a:p>
        </p:txBody>
      </p:sp>
      <p:sp>
        <p:nvSpPr>
          <p:cNvPr id="31" name="AutoShape 31"/>
          <p:cNvSpPr/>
          <p:nvPr/>
        </p:nvSpPr>
        <p:spPr>
          <a:xfrm flipV="1">
            <a:off x="1647054" y="2288811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729664" y="2345961"/>
            <a:ext cx="14691419" cy="706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9. 건의사항에 작성된 글을 확인할 때, 작성한 본인과 사장님만 해당 게시글을 누가 작성했는지 확인할 수 있고, 다른 사람들은 확인하지 못하도록 한다.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10. 건의사항과 익명 게시판의 게시글 작성 권한은 회사 사람에게만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11. 봉사 게시판에서 봉사 참여 신청을 했으며, 봉사 참여를 한 사람을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12. 봉사에 참여한 사람이 일반 회원인지 회사 사람인지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13. 봉사 게시판에서 봉사 참여 신청을 했으나 봉사 참여를 하지 않은 사람을 확인할 수 있고, 그 중 불참 횟수가 2회가 넘어가는 사람을 확인할 수 있다.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14. 신규 가입한 회원이 있을 때 회사 명단에 있을 경우 직급을 부여하고, 없는 경우에는 일반 등급을 부여한다.</a:t>
            </a:r>
          </a:p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15. 게시판의 공개 여부에 따라 게시글의 내용이 보이거나 안보이도록 할 수 있다.</a:t>
            </a:r>
          </a:p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16. 칭찬을 받은 횟수와 봉사를 참여한 횟수가 가장 많은 사람의 월급을 20% 증가시킬 수 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960073" y="1086861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4845094" y="1271121"/>
            <a:ext cx="10728148" cy="8046111"/>
          </a:xfrm>
          <a:custGeom>
            <a:avLst/>
            <a:gdLst/>
            <a:ahLst/>
            <a:cxnLst/>
            <a:rect l="l" t="t" r="r" b="b"/>
            <a:pathLst>
              <a:path w="10728148" h="8046111">
                <a:moveTo>
                  <a:pt x="0" y="0"/>
                </a:moveTo>
                <a:lnTo>
                  <a:pt x="10728147" y="0"/>
                </a:lnTo>
                <a:lnTo>
                  <a:pt x="10728147" y="8046111"/>
                </a:lnTo>
                <a:lnTo>
                  <a:pt x="0" y="8046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715327" y="1445856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개념적 설계 (ERD)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3419787" y="2745407"/>
            <a:ext cx="11448426" cy="2849738"/>
          </a:xfrm>
          <a:custGeom>
            <a:avLst/>
            <a:gdLst/>
            <a:ahLst/>
            <a:cxnLst/>
            <a:rect l="l" t="t" r="r" b="b"/>
            <a:pathLst>
              <a:path w="11448426" h="2849738">
                <a:moveTo>
                  <a:pt x="0" y="0"/>
                </a:moveTo>
                <a:lnTo>
                  <a:pt x="11448426" y="0"/>
                </a:lnTo>
                <a:lnTo>
                  <a:pt x="11448426" y="2849738"/>
                </a:lnTo>
                <a:lnTo>
                  <a:pt x="0" y="2849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017308" y="6048535"/>
            <a:ext cx="12253383" cy="3307988"/>
          </a:xfrm>
          <a:custGeom>
            <a:avLst/>
            <a:gdLst/>
            <a:ahLst/>
            <a:cxnLst/>
            <a:rect l="l" t="t" r="r" b="b"/>
            <a:pathLst>
              <a:path w="12253383" h="3307988">
                <a:moveTo>
                  <a:pt x="0" y="0"/>
                </a:moveTo>
                <a:lnTo>
                  <a:pt x="12253384" y="0"/>
                </a:lnTo>
                <a:lnTo>
                  <a:pt x="12253384" y="3307988"/>
                </a:lnTo>
                <a:lnTo>
                  <a:pt x="0" y="3307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177717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 테이블 (member)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98290" y="5480845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회사명단 테이블 (company)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895" y="-986755"/>
            <a:ext cx="18397789" cy="12260510"/>
            <a:chOff x="0" y="0"/>
            <a:chExt cx="24530386" cy="1634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17318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" name="Freeform 5"/>
            <p:cNvSpPr/>
            <p:nvPr/>
          </p:nvSpPr>
          <p:spPr>
            <a:xfrm>
              <a:off x="1634637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" name="Freeform 6"/>
            <p:cNvSpPr/>
            <p:nvPr/>
          </p:nvSpPr>
          <p:spPr>
            <a:xfrm>
              <a:off x="4086593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2259779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20432966" y="0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817318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1634637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2" name="Freeform 12"/>
            <p:cNvSpPr/>
            <p:nvPr/>
          </p:nvSpPr>
          <p:spPr>
            <a:xfrm>
              <a:off x="4086593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Freeform 13"/>
            <p:cNvSpPr/>
            <p:nvPr/>
          </p:nvSpPr>
          <p:spPr>
            <a:xfrm>
              <a:off x="12259779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Freeform 14"/>
            <p:cNvSpPr/>
            <p:nvPr/>
          </p:nvSpPr>
          <p:spPr>
            <a:xfrm>
              <a:off x="20432966" y="4076253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817318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Freeform 17"/>
            <p:cNvSpPr/>
            <p:nvPr/>
          </p:nvSpPr>
          <p:spPr>
            <a:xfrm>
              <a:off x="1634637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8" name="Freeform 18"/>
            <p:cNvSpPr/>
            <p:nvPr/>
          </p:nvSpPr>
          <p:spPr>
            <a:xfrm>
              <a:off x="4086593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12259779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0" name="Freeform 20"/>
            <p:cNvSpPr/>
            <p:nvPr/>
          </p:nvSpPr>
          <p:spPr>
            <a:xfrm>
              <a:off x="20432966" y="815250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2" name="Freeform 22"/>
            <p:cNvSpPr/>
            <p:nvPr/>
          </p:nvSpPr>
          <p:spPr>
            <a:xfrm>
              <a:off x="817318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Freeform 23"/>
            <p:cNvSpPr/>
            <p:nvPr/>
          </p:nvSpPr>
          <p:spPr>
            <a:xfrm>
              <a:off x="1634637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4" name="Freeform 24"/>
            <p:cNvSpPr/>
            <p:nvPr/>
          </p:nvSpPr>
          <p:spPr>
            <a:xfrm>
              <a:off x="4086593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2259779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20432966" y="12249927"/>
              <a:ext cx="4097420" cy="4097420"/>
            </a:xfrm>
            <a:custGeom>
              <a:avLst/>
              <a:gdLst/>
              <a:ahLst/>
              <a:cxnLst/>
              <a:rect l="l" t="t" r="r" b="b"/>
              <a:pathLst>
                <a:path w="4097420" h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028700" y="1028700"/>
            <a:ext cx="16230600" cy="8414630"/>
            <a:chOff x="0" y="0"/>
            <a:chExt cx="7599513" cy="393990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9513" cy="3939909"/>
            </a:xfrm>
            <a:custGeom>
              <a:avLst/>
              <a:gdLst/>
              <a:ahLst/>
              <a:cxnLst/>
              <a:rect l="l" t="t" r="r" b="b"/>
              <a:pathLst>
                <a:path w="7599513" h="3939909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lIns="28575" tIns="28575" rIns="28575" bIns="28575" rtlCol="0" anchor="ctr"/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618473" y="2160175"/>
            <a:ext cx="15032003" cy="9525"/>
          </a:xfrm>
          <a:prstGeom prst="line">
            <a:avLst/>
          </a:prstGeom>
          <a:ln w="19050" cap="flat">
            <a:solidFill>
              <a:srgbClr val="4035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798290" y="3574474"/>
            <a:ext cx="7469972" cy="4569133"/>
          </a:xfrm>
          <a:custGeom>
            <a:avLst/>
            <a:gdLst/>
            <a:ahLst/>
            <a:cxnLst/>
            <a:rect l="l" t="t" r="r" b="b"/>
            <a:pathLst>
              <a:path w="7469972" h="4569133">
                <a:moveTo>
                  <a:pt x="0" y="0"/>
                </a:moveTo>
                <a:lnTo>
                  <a:pt x="7469972" y="0"/>
                </a:lnTo>
                <a:lnTo>
                  <a:pt x="7469972" y="4569133"/>
                </a:lnTo>
                <a:lnTo>
                  <a:pt x="0" y="4569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400971" y="3570269"/>
            <a:ext cx="7249506" cy="4707313"/>
          </a:xfrm>
          <a:custGeom>
            <a:avLst/>
            <a:gdLst/>
            <a:ahLst/>
            <a:cxnLst/>
            <a:rect l="l" t="t" r="r" b="b"/>
            <a:pathLst>
              <a:path w="7249506" h="4707313">
                <a:moveTo>
                  <a:pt x="0" y="0"/>
                </a:moveTo>
                <a:lnTo>
                  <a:pt x="7249506" y="0"/>
                </a:lnTo>
                <a:lnTo>
                  <a:pt x="7249506" y="4707314"/>
                </a:lnTo>
                <a:lnTo>
                  <a:pt x="0" y="4707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798290" y="2762549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 테이블 (member)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9856" y="1183911"/>
            <a:ext cx="130154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  <a:ea typeface="Tlab 라곰 Bold"/>
                <a:cs typeface="Tlab 라곰 Bold"/>
                <a:sym typeface="Tlab 라곰 Bold"/>
              </a:rPr>
              <a:t>논리적 설계 (테이블 명세서)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00971" y="2762549"/>
            <a:ext cx="14691419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회사명단 테이블 (company)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</Words>
  <Application>Microsoft Office PowerPoint</Application>
  <PresentationFormat>사용자 지정</PresentationFormat>
  <Paragraphs>243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Arial</vt:lpstr>
      <vt:lpstr>Tlab 라곰</vt:lpstr>
      <vt:lpstr>Calibri</vt:lpstr>
      <vt:lpstr>210 디딤고딕</vt:lpstr>
      <vt:lpstr>Tlab 라곰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민트색 크림색 그룹 프로젝트 프레젠테이션</dc:title>
  <cp:lastModifiedBy>05</cp:lastModifiedBy>
  <cp:revision>2</cp:revision>
  <dcterms:created xsi:type="dcterms:W3CDTF">2006-08-16T00:00:00Z</dcterms:created>
  <dcterms:modified xsi:type="dcterms:W3CDTF">2024-09-09T00:00:08Z</dcterms:modified>
  <dc:identifier>DAGQIiz88uQ</dc:identifier>
</cp:coreProperties>
</file>